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Silo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Silom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723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5944989"/>
            <a:ext cx="19621500" cy="1079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bicycle chain on a gear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view of a metal gear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photo of the lower portion of a bicycle wheel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photo of a bicycle chain on a gear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lose-up photo of bicycle gears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673472" y="13087349"/>
            <a:ext cx="419253" cy="45720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71187" y="13087349"/>
            <a:ext cx="419253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Silom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Silo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ig Data Statis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Big Data Statistics</a:t>
            </a:r>
          </a:p>
        </p:txBody>
      </p:sp>
      <p:sp>
        <p:nvSpPr>
          <p:cNvPr id="120" name="Efthymios Ioannis Kavou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Efthymios Ioannis Kavour</a:t>
            </a:r>
          </a:p>
        </p:txBody>
      </p:sp>
      <p:grpSp>
        <p:nvGrpSpPr>
          <p:cNvPr id="123" name="logo_opa.png"/>
          <p:cNvGrpSpPr/>
          <p:nvPr/>
        </p:nvGrpSpPr>
        <p:grpSpPr>
          <a:xfrm>
            <a:off x="9124950" y="11566186"/>
            <a:ext cx="6134100" cy="1676401"/>
            <a:chOff x="0" y="0"/>
            <a:chExt cx="6134100" cy="1676400"/>
          </a:xfrm>
        </p:grpSpPr>
        <p:pic>
          <p:nvPicPr>
            <p:cNvPr id="122" name="logo_opa.png" descr="logo_opa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90500" y="190500"/>
              <a:ext cx="5753100" cy="127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logo_opa.png" descr="logo_opa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34100" cy="1676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Big Data Regression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Big Data Regression</a:t>
            </a:r>
          </a:p>
        </p:txBody>
      </p:sp>
      <p:sp>
        <p:nvSpPr>
          <p:cNvPr id="195" name="There are other methods that can help us select features from big data. One of which is lasso."/>
          <p:cNvSpPr txBox="1"/>
          <p:nvPr>
            <p:ph type="body" sz="quarter" idx="1"/>
          </p:nvPr>
        </p:nvSpPr>
        <p:spPr>
          <a:xfrm>
            <a:off x="1425105" y="2302205"/>
            <a:ext cx="12476434" cy="2194528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 defTabSz="619125">
              <a:spcBef>
                <a:spcPts val="0"/>
              </a:spcBef>
              <a:buSzTx/>
              <a:buNone/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lvl1pPr>
          </a:lstStyle>
          <a:p>
            <a:pPr/>
            <a:r>
              <a:t>There are other methods that can help us select features from big data. One of which is lasso.</a:t>
            </a:r>
          </a:p>
        </p:txBody>
      </p:sp>
      <p:sp>
        <p:nvSpPr>
          <p:cNvPr id="196" name="We used lasso to pick the select the most useful features.…"/>
          <p:cNvSpPr txBox="1"/>
          <p:nvPr/>
        </p:nvSpPr>
        <p:spPr>
          <a:xfrm>
            <a:off x="1425105" y="4957438"/>
            <a:ext cx="16877526" cy="784642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We used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lasso</a:t>
            </a:r>
            <a:r>
              <a:t> to pick the select the most useful features. </a:t>
            </a:r>
          </a:p>
          <a:p>
            <a:pPr>
              <a:defRPr sz="5000"/>
            </a:pPr>
            <a:r>
              <a:t>GOAL:</a:t>
            </a:r>
          </a:p>
          <a:p>
            <a:pPr>
              <a:defRPr sz="5000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-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lim>
                  </m:limUpp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sSup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λ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5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lim>
                  </m:limUpp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|</m:t>
                  </m:r>
                </m:oMath>
              </m:oMathPara>
            </a14:m>
          </a:p>
        </p:txBody>
      </p:sp>
      <p:pic>
        <p:nvPicPr>
          <p:cNvPr id="197" name="Screenshot 2023-06-29 at 1.46.46 AM.png" descr="Screenshot 2023-06-29 at 1.46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99908" y="2289505"/>
            <a:ext cx="3977627" cy="5901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eclass_aueb_logo.png" descr="eclass_aueb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chine Learning using Bi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96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Machine Learning using Big Data</a:t>
            </a:r>
          </a:p>
        </p:txBody>
      </p:sp>
      <p:pic>
        <p:nvPicPr>
          <p:cNvPr id="201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3-06-29 at 2.17.28 AM.png" descr="Screenshot 2023-06-29 at 2.1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374" y="6459595"/>
            <a:ext cx="11247936" cy="528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Classification ML on gene data"/>
          <p:cNvSpPr txBox="1"/>
          <p:nvPr>
            <p:ph type="body" sz="quarter" idx="1"/>
          </p:nvPr>
        </p:nvSpPr>
        <p:spPr>
          <a:xfrm>
            <a:off x="6477000" y="3683000"/>
            <a:ext cx="11430000" cy="1143000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Classification ML on gene data</a:t>
            </a:r>
          </a:p>
        </p:txBody>
      </p:sp>
      <p:pic>
        <p:nvPicPr>
          <p:cNvPr id="204" name="Screenshot 2023-06-29 at 2.19.58 AM.png" descr="Screenshot 2023-06-29 at 2.1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48934" y="5915380"/>
            <a:ext cx="8704423" cy="637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achine Learning using Big Data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Machine Learning using Big Data</a:t>
            </a:r>
          </a:p>
        </p:txBody>
      </p:sp>
      <p:sp>
        <p:nvSpPr>
          <p:cNvPr id="207" name="1) Hierarchical Clustering"/>
          <p:cNvSpPr txBox="1"/>
          <p:nvPr/>
        </p:nvSpPr>
        <p:spPr>
          <a:xfrm>
            <a:off x="1524000" y="4000500"/>
            <a:ext cx="5588000" cy="88900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11809">
              <a:defRPr sz="3100"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defRPr>
            </a:lvl1pPr>
          </a:lstStyle>
          <a:p>
            <a:pPr/>
            <a:r>
              <a:t>1) Hierarchical Clustering</a:t>
            </a:r>
          </a:p>
        </p:txBody>
      </p:sp>
      <p:pic>
        <p:nvPicPr>
          <p:cNvPr id="208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lustering ML of delicious coffee"/>
          <p:cNvSpPr txBox="1"/>
          <p:nvPr>
            <p:ph type="body" sz="quarter" idx="1"/>
          </p:nvPr>
        </p:nvSpPr>
        <p:spPr>
          <a:xfrm>
            <a:off x="6477000" y="2159000"/>
            <a:ext cx="11430000" cy="1143000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Clustering ML of delicious coffee</a:t>
            </a:r>
          </a:p>
        </p:txBody>
      </p:sp>
      <p:pic>
        <p:nvPicPr>
          <p:cNvPr id="210" name="Screenshot 2023-06-29 at 8.55.12 PM.png" descr="Screenshot 2023-06-29 at 8.55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542" y="5663127"/>
            <a:ext cx="7770916" cy="389482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2) K-Means Clustering"/>
          <p:cNvSpPr txBox="1"/>
          <p:nvPr/>
        </p:nvSpPr>
        <p:spPr>
          <a:xfrm>
            <a:off x="9398000" y="4000500"/>
            <a:ext cx="5588000" cy="88900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6104">
              <a:defRPr sz="3550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2) K-Means Clustering</a:t>
            </a:r>
          </a:p>
        </p:txBody>
      </p:sp>
      <p:sp>
        <p:nvSpPr>
          <p:cNvPr id="212" name="3) Model Based Clustering"/>
          <p:cNvSpPr txBox="1"/>
          <p:nvPr/>
        </p:nvSpPr>
        <p:spPr>
          <a:xfrm>
            <a:off x="17272000" y="4000500"/>
            <a:ext cx="5588000" cy="88900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3555"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lvl1pPr>
          </a:lstStyle>
          <a:p>
            <a:pPr/>
            <a:r>
              <a:t>3) Model Based Clustering</a:t>
            </a:r>
          </a:p>
        </p:txBody>
      </p:sp>
      <p:pic>
        <p:nvPicPr>
          <p:cNvPr id="213" name="Screenshot 2023-06-29 at 8.58.15 PM.png" descr="Screenshot 2023-06-29 at 8.58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567" y="9971479"/>
            <a:ext cx="7898866" cy="3312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3-06-29 at 8.59.53 PM.png" descr="Screenshot 2023-06-29 at 8.59.5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9777" y="5663127"/>
            <a:ext cx="7544447" cy="389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23-06-29 at 9.00.33 PM.png" descr="Screenshot 2023-06-29 at 9.00.3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65126" y="9971479"/>
            <a:ext cx="6053748" cy="3312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23-06-29 at 9.01.52 PM.png" descr="Screenshot 2023-06-29 at 9.01.52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80542" y="5575300"/>
            <a:ext cx="7898867" cy="4138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achine Learning using Big Data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Machine Learning using Big Data</a:t>
            </a:r>
          </a:p>
        </p:txBody>
      </p:sp>
      <p:sp>
        <p:nvSpPr>
          <p:cNvPr id="219" name="Which one is the best, though?"/>
          <p:cNvSpPr txBox="1"/>
          <p:nvPr/>
        </p:nvSpPr>
        <p:spPr>
          <a:xfrm>
            <a:off x="6477000" y="2159000"/>
            <a:ext cx="11430000" cy="114300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pPr/>
            <a:r>
              <a:t>Which one is the best, though?</a:t>
            </a:r>
          </a:p>
        </p:txBody>
      </p:sp>
      <p:pic>
        <p:nvPicPr>
          <p:cNvPr id="220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djusted Rand Index (ARI)"/>
          <p:cNvSpPr txBox="1"/>
          <p:nvPr/>
        </p:nvSpPr>
        <p:spPr>
          <a:xfrm>
            <a:off x="6477000" y="4113597"/>
            <a:ext cx="11430000" cy="114300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Adjusted Rand Index (ARI)</a:t>
            </a:r>
          </a:p>
        </p:txBody>
      </p:sp>
      <p:pic>
        <p:nvPicPr>
          <p:cNvPr id="222" name="Screenshot 2023-06-29 at 9.05.10 PM.png" descr="Screenshot 2023-06-29 at 9.05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792" y="8794336"/>
            <a:ext cx="12031210" cy="289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shot 2023-06-29 at 9.05.44 PM.png" descr="Screenshot 2023-06-29 at 9.05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89242" y="8794336"/>
            <a:ext cx="6799051" cy="289908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angle"/>
          <p:cNvSpPr txBox="1"/>
          <p:nvPr/>
        </p:nvSpPr>
        <p:spPr>
          <a:xfrm>
            <a:off x="2964029" y="5757736"/>
            <a:ext cx="18455942" cy="2200528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m:rPr>
                      <m:nor/>
                    </m:rPr>
                    <a:rPr xmlns:a="http://schemas.openxmlformats.org/drawingml/2006/main" sz="4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ARI</m:t>
                  </m:r>
                  <m:r>
                    <a:rPr xmlns:a="http://schemas.openxmlformats.org/drawingml/2006/main" sz="40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agreement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expected agreement due to chance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max agreement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expected agreement due to chance</m:t>
                      </m:r>
                      <m:r>
                        <a:rPr xmlns:a="http://schemas.openxmlformats.org/drawingml/2006/main" sz="40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Machine Learning using Big Data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Machine Learning using Big Data</a:t>
            </a:r>
          </a:p>
        </p:txBody>
      </p:sp>
      <p:pic>
        <p:nvPicPr>
          <p:cNvPr id="227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ith friends, at last!"/>
          <p:cNvSpPr txBox="1"/>
          <p:nvPr/>
        </p:nvSpPr>
        <p:spPr>
          <a:xfrm>
            <a:off x="441118" y="2159000"/>
            <a:ext cx="7895556" cy="114300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With friends, at last!</a:t>
            </a:r>
          </a:p>
        </p:txBody>
      </p:sp>
      <p:pic>
        <p:nvPicPr>
          <p:cNvPr id="229" name="Screenshot 2023-06-29 at 10.11.51 PM.png" descr="Screenshot 2023-06-29 at 10.11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445" y="3606800"/>
            <a:ext cx="6654801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23-06-29 at 10.18.27 PM.png" descr="Screenshot 2023-06-29 at 10.18.2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6837" y="2146300"/>
            <a:ext cx="8458201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shot 2023-06-29 at 10.18.54 PM.png" descr="Screenshot 2023-06-29 at 10.18.5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6837" y="5943600"/>
            <a:ext cx="8458201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3-06-29 at 10.19.07 PM.png" descr="Screenshot 2023-06-29 at 10.19.0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16837" y="9740900"/>
            <a:ext cx="8458201" cy="35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shot 2023-06-29 at 10.21.56 PM.png" descr="Screenshot 2023-06-29 at 10.21.56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36987" y="6604000"/>
            <a:ext cx="5715001" cy="218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able of 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Table of Content</a:t>
            </a:r>
          </a:p>
        </p:txBody>
      </p:sp>
      <p:sp>
        <p:nvSpPr>
          <p:cNvPr id="127" name="Dimension Reduction and Big Data Statisti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Dimension Reduction and Big Data Statistics</a:t>
            </a:r>
          </a:p>
          <a:p>
            <a:pPr>
              <a:buBlip>
                <a:blip r:embed="rId3"/>
              </a:buBlip>
            </a:pPr>
            <a:r>
              <a:t>Big Data Regression</a:t>
            </a:r>
          </a:p>
          <a:p>
            <a:pPr>
              <a:buBlip>
                <a:blip r:embed="rId3"/>
              </a:buBlip>
            </a:pPr>
            <a:r>
              <a:t>Usage of Machine Learning on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imension Reduction and Big Data Stat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8600">
                <a:effectLst>
                  <a:outerShdw sx="100000" sy="100000" kx="0" ky="0" algn="b" rotWithShape="0" blurRad="43688" dist="32766" dir="5400000">
                    <a:srgbClr val="000000"/>
                  </a:outerShdw>
                </a:effectLst>
              </a:defRPr>
            </a:lvl1pPr>
          </a:lstStyle>
          <a:p>
            <a:pPr/>
            <a:r>
              <a:t>Dimension Reduction and Big Data Statistics</a:t>
            </a:r>
          </a:p>
        </p:txBody>
      </p:sp>
      <p:sp>
        <p:nvSpPr>
          <p:cNvPr id="130" name="Working with big data is a challenging topic. Conventional Statistics either will not work or it will consume a lot of resources (inc. time)."/>
          <p:cNvSpPr txBox="1"/>
          <p:nvPr>
            <p:ph type="body" sz="half" idx="1"/>
          </p:nvPr>
        </p:nvSpPr>
        <p:spPr>
          <a:xfrm>
            <a:off x="1473200" y="3905250"/>
            <a:ext cx="12476434" cy="9111589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Working with big data is a challenging topic. Conventional Statistics either will not work or it will consume a lot of resources (inc. time).</a:t>
            </a:r>
          </a:p>
        </p:txBody>
      </p:sp>
      <p:pic>
        <p:nvPicPr>
          <p:cNvPr id="131" name="Screenshot 2023-06-28 at 8.27.50 PM.png" descr="Screenshot 2023-06-28 at 8.27.50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2973" y="4331358"/>
            <a:ext cx="9801627" cy="505328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20172 x 24"/>
          <p:cNvSpPr txBox="1"/>
          <p:nvPr/>
        </p:nvSpPr>
        <p:spPr>
          <a:xfrm>
            <a:off x="16546017" y="3572973"/>
            <a:ext cx="5315540" cy="6315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4025">
              <a:defRPr sz="2750"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defRPr>
            </a:lvl1pPr>
          </a:lstStyle>
          <a:p>
            <a:pPr/>
            <a:r>
              <a:t>20172 x 24</a:t>
            </a:r>
          </a:p>
        </p:txBody>
      </p:sp>
      <p:sp>
        <p:nvSpPr>
          <p:cNvPr id="133" name="24 samples =…"/>
          <p:cNvSpPr/>
          <p:nvPr/>
        </p:nvSpPr>
        <p:spPr>
          <a:xfrm>
            <a:off x="14354987" y="9944100"/>
            <a:ext cx="9776227" cy="3072739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27379"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24 samples =</a:t>
            </a:r>
          </a:p>
          <a:p>
            <a:pPr defTabSz="627379"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24 dimensions =</a:t>
            </a:r>
          </a:p>
          <a:p>
            <a:pPr defTabSz="627379"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24 problems…</a:t>
            </a:r>
          </a:p>
        </p:txBody>
      </p:sp>
      <p:pic>
        <p:nvPicPr>
          <p:cNvPr id="134" name="eclass_aueb_logo.png" descr="eclass_aueb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mension Reduction and Big Data Statistics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86104">
              <a:defRPr sz="7100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Dimension Reduction and Big Data Statistics</a:t>
            </a:r>
          </a:p>
        </p:txBody>
      </p:sp>
      <p:sp>
        <p:nvSpPr>
          <p:cNvPr id="137" name="Principal Component Analysis is our solution.…"/>
          <p:cNvSpPr txBox="1"/>
          <p:nvPr>
            <p:ph type="body" sz="half" idx="1"/>
          </p:nvPr>
        </p:nvSpPr>
        <p:spPr>
          <a:xfrm>
            <a:off x="1489521" y="2024852"/>
            <a:ext cx="12427612" cy="9666296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  <a:r>
              <a:t>Principal Component Analysis is our solution.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t>92.3 % of data variance are explained by the first PC whereas 2.2 % of by the second PC.</a:t>
            </a:r>
          </a:p>
        </p:txBody>
      </p:sp>
      <p:pic>
        <p:nvPicPr>
          <p:cNvPr id="138" name="Screenshot 2023-06-28 at 9.12.50 PM.png" descr="Screenshot 2023-06-28 at 9.12.50 P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3545" y="1960288"/>
            <a:ext cx="8996727" cy="4832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shot 2023-06-28 at 9.53.52 PM.png" descr="Screenshot 2023-06-28 at 9.53.52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3545" y="6943512"/>
            <a:ext cx="8996727" cy="4832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eclass_aueb_logo.png" descr="eclass_aueb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mension Reduction and Big Data Statistics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86104">
              <a:defRPr sz="7100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Dimension Reduction and Big Data Statistics</a:t>
            </a:r>
          </a:p>
        </p:txBody>
      </p:sp>
      <p:sp>
        <p:nvSpPr>
          <p:cNvPr id="143" name="But what about Hypothesis testing?"/>
          <p:cNvSpPr txBox="1"/>
          <p:nvPr>
            <p:ph type="body" sz="quarter" idx="1"/>
          </p:nvPr>
        </p:nvSpPr>
        <p:spPr>
          <a:xfrm>
            <a:off x="1469578" y="2021952"/>
            <a:ext cx="11000866" cy="861670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 defTabSz="627379">
              <a:spcBef>
                <a:spcPts val="0"/>
              </a:spcBef>
              <a:buSzTx/>
              <a:buNone/>
              <a:defRPr sz="3800">
                <a:solidFill>
                  <a:schemeClr val="accent5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lvl1pPr>
          </a:lstStyle>
          <a:p>
            <a:pPr/>
            <a:r>
              <a:t>But what about Hypothesis testing?</a:t>
            </a:r>
          </a:p>
        </p:txBody>
      </p:sp>
      <p:sp>
        <p:nvSpPr>
          <p:cNvPr id="144" name="One can apply multiple hypothesis testing"/>
          <p:cNvSpPr/>
          <p:nvPr/>
        </p:nvSpPr>
        <p:spPr>
          <a:xfrm>
            <a:off x="1473200" y="3052642"/>
            <a:ext cx="5533543" cy="2622268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85165"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lvl1pPr>
          </a:lstStyle>
          <a:p>
            <a:pPr/>
            <a:r>
              <a:t>One can apply multiple hypothesis testing</a:t>
            </a:r>
          </a:p>
        </p:txBody>
      </p:sp>
      <p:pic>
        <p:nvPicPr>
          <p:cNvPr id="145" name="Screenshot 2023-06-28 at 10.48.16 PM.png" descr="Screenshot 2023-06-28 at 10.48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7876" y="3039942"/>
            <a:ext cx="5104267" cy="2647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But the significant level is as usual right?"/>
          <p:cNvSpPr/>
          <p:nvPr/>
        </p:nvSpPr>
        <p:spPr>
          <a:xfrm>
            <a:off x="13149420" y="2021952"/>
            <a:ext cx="11000866" cy="86167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27379">
              <a:defRPr sz="3800">
                <a:solidFill>
                  <a:schemeClr val="accent5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lvl1pPr>
          </a:lstStyle>
          <a:p>
            <a:pPr/>
            <a:r>
              <a:t>But the significant level is as usual right?</a:t>
            </a:r>
          </a:p>
        </p:txBody>
      </p:sp>
      <p:sp>
        <p:nvSpPr>
          <p:cNvPr id="147" name="Unfortunately not, action need to be taken!"/>
          <p:cNvSpPr/>
          <p:nvPr/>
        </p:nvSpPr>
        <p:spPr>
          <a:xfrm>
            <a:off x="13149420" y="3052642"/>
            <a:ext cx="11000866" cy="2622268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Unfortunately not, action need to be taken!</a:t>
            </a:r>
          </a:p>
        </p:txBody>
      </p:sp>
      <p:sp>
        <p:nvSpPr>
          <p:cNvPr id="148" name="Benjamini Hochberg…"/>
          <p:cNvSpPr txBox="1"/>
          <p:nvPr/>
        </p:nvSpPr>
        <p:spPr>
          <a:xfrm>
            <a:off x="15724083" y="6280737"/>
            <a:ext cx="5851541" cy="4598674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82600" indent="-482600" algn="l" defTabSz="627379">
              <a:spcBef>
                <a:spcPts val="3800"/>
              </a:spcBef>
              <a:buSzPct val="30000"/>
              <a:buBlip>
                <a:blip r:embed="rId3"/>
              </a:buBlip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Benjamini Hochberg</a:t>
            </a:r>
          </a:p>
          <a:p>
            <a:pPr marL="482600" indent="-482600" algn="l" defTabSz="627379">
              <a:spcBef>
                <a:spcPts val="3800"/>
              </a:spcBef>
              <a:buSzPct val="30000"/>
              <a:buBlip>
                <a:blip r:embed="rId3"/>
              </a:buBlip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Bonferonni</a:t>
            </a:r>
          </a:p>
          <a:p>
            <a:pPr marL="482600" indent="-482600" algn="l" defTabSz="627379">
              <a:spcBef>
                <a:spcPts val="3800"/>
              </a:spcBef>
              <a:buSzPct val="30000"/>
              <a:buBlip>
                <a:blip r:embed="rId3"/>
              </a:buBlip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Holm</a:t>
            </a:r>
          </a:p>
          <a:p>
            <a:pPr marL="482600" indent="-482600" algn="l" defTabSz="627379">
              <a:spcBef>
                <a:spcPts val="3800"/>
              </a:spcBef>
              <a:buSzPct val="30000"/>
              <a:buBlip>
                <a:blip r:embed="rId3"/>
              </a:buBlip>
              <a:defRPr sz="3800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pPr>
            <a:r>
              <a:t>Hochberg</a:t>
            </a:r>
          </a:p>
        </p:txBody>
      </p:sp>
      <p:sp>
        <p:nvSpPr>
          <p:cNvPr id="149" name="Multiple test hypothesis need some adjustments.…"/>
          <p:cNvSpPr/>
          <p:nvPr/>
        </p:nvSpPr>
        <p:spPr>
          <a:xfrm>
            <a:off x="1473200" y="6182758"/>
            <a:ext cx="10993622" cy="6592793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Multiple test hypothesis need some adjustments. </a:t>
            </a:r>
          </a:p>
          <a:p>
            <a:pPr>
              <a:defRPr sz="5000"/>
            </a:pPr>
            <a:r>
              <a:t>q_value is a solution</a:t>
            </a:r>
          </a:p>
          <a:p>
            <a:pPr>
              <a:defRPr sz="5000"/>
            </a:pP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q_value</a:t>
            </a:r>
            <a:r>
              <a:t> is the minimum FDR and allow us simultaneous check of multiple results. </a:t>
            </a:r>
          </a:p>
        </p:txBody>
      </p:sp>
      <p:pic>
        <p:nvPicPr>
          <p:cNvPr id="150" name="eclass_aueb_logo.png" descr="eclass_aueb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8" grpId="3"/>
      <p:bldP build="whole" bldLvl="1" animBg="1" rev="0" advAuto="0" spid="14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imension Reduction and Big Data Statistics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86104">
              <a:defRPr sz="7100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lvl1pPr>
          </a:lstStyle>
          <a:p>
            <a:pPr/>
            <a:r>
              <a:t>Dimension Reduction and Big Data Statistics</a:t>
            </a:r>
          </a:p>
        </p:txBody>
      </p:sp>
      <p:sp>
        <p:nvSpPr>
          <p:cNvPr id="153" name="How to choose the right one?"/>
          <p:cNvSpPr/>
          <p:nvPr/>
        </p:nvSpPr>
        <p:spPr>
          <a:xfrm>
            <a:off x="6691567" y="1989309"/>
            <a:ext cx="11000866" cy="861670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27379">
              <a:defRPr sz="3800">
                <a:solidFill>
                  <a:schemeClr val="accent5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lvl1pPr>
          </a:lstStyle>
          <a:p>
            <a:pPr/>
            <a:r>
              <a:t>How to choose the right one?</a:t>
            </a:r>
          </a:p>
        </p:txBody>
      </p:sp>
      <p:sp>
        <p:nvSpPr>
          <p:cNvPr id="154" name="In order to compare the different methods we use power a measurement of the proportion of Non-True that are decleared significant to the total True significant observations."/>
          <p:cNvSpPr/>
          <p:nvPr/>
        </p:nvSpPr>
        <p:spPr>
          <a:xfrm>
            <a:off x="1179416" y="3098901"/>
            <a:ext cx="15190048" cy="4592396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775969"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In order to compare the different methods we use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power</a:t>
            </a:r>
            <a:r>
              <a:t> a measurement of the proportion of Non-True that are decleared significant to the total True significant observations.</a:t>
            </a:r>
          </a:p>
        </p:txBody>
      </p:sp>
      <p:pic>
        <p:nvPicPr>
          <p:cNvPr id="155" name="Screenshot 2023-06-28 at 11.57.57 PM.png" descr="Screenshot 2023-06-28 at 11.5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7420" y="3086201"/>
            <a:ext cx="5861859" cy="4617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shot 2023-06-29 at 12.22.59 AM.png" descr="Screenshot 2023-06-29 at 12.22.59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8583" y="7924800"/>
            <a:ext cx="16666834" cy="5473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eclass_aueb_logo.png" descr="eclass_aueb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4"/>
      <p:bldP build="whole" bldLvl="1" animBg="1" rev="0" advAuto="0" spid="153" grpId="1"/>
      <p:bldP build="whole" bldLvl="1" animBg="1" rev="0" advAuto="0" spid="154" grpId="2"/>
      <p:bldP build="whole" bldLvl="1" animBg="1" rev="0" advAuto="0" spid="15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g Data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 Regression</a:t>
            </a:r>
          </a:p>
        </p:txBody>
      </p:sp>
      <p:sp>
        <p:nvSpPr>
          <p:cNvPr id="160" name="Regression analysis is a powerful statistical technique used to understand and model the relationship between variables. In the context of big data, regression analysis plays a crucial role in extracting insights and making predictions."/>
          <p:cNvSpPr txBox="1"/>
          <p:nvPr>
            <p:ph type="body" sz="half" idx="1"/>
          </p:nvPr>
        </p:nvSpPr>
        <p:spPr>
          <a:xfrm>
            <a:off x="1473200" y="3905250"/>
            <a:ext cx="12476434" cy="9111589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Regression analysis is a powerful statistical technique used to understand and model the relationship between variables. In the context of big data, regression analysis plays a crucial role in extracting insights and making predictions.</a:t>
            </a:r>
          </a:p>
        </p:txBody>
      </p:sp>
      <p:sp>
        <p:nvSpPr>
          <p:cNvPr id="161" name="Line"/>
          <p:cNvSpPr/>
          <p:nvPr/>
        </p:nvSpPr>
        <p:spPr>
          <a:xfrm flipV="1">
            <a:off x="14043801" y="5816371"/>
            <a:ext cx="2051827" cy="2051827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62" name="Line"/>
          <p:cNvSpPr/>
          <p:nvPr/>
        </p:nvSpPr>
        <p:spPr>
          <a:xfrm>
            <a:off x="14043136" y="8782047"/>
            <a:ext cx="2053155" cy="2053155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63" name="The…"/>
          <p:cNvSpPr txBox="1"/>
          <p:nvPr/>
        </p:nvSpPr>
        <p:spPr>
          <a:xfrm>
            <a:off x="16327330" y="4023483"/>
            <a:ext cx="7199907" cy="340360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The</a:t>
            </a:r>
          </a:p>
          <a:p>
            <a:pPr>
              <a:defRPr sz="5000"/>
            </a:pPr>
            <a:r>
              <a:t>lm + update</a:t>
            </a:r>
          </a:p>
          <a:p>
            <a:pPr>
              <a:defRPr sz="5000"/>
            </a:pPr>
            <a:r>
              <a:t>Way</a:t>
            </a:r>
          </a:p>
        </p:txBody>
      </p:sp>
      <p:sp>
        <p:nvSpPr>
          <p:cNvPr id="164" name="The…"/>
          <p:cNvSpPr txBox="1"/>
          <p:nvPr/>
        </p:nvSpPr>
        <p:spPr>
          <a:xfrm>
            <a:off x="16327330" y="9516271"/>
            <a:ext cx="7199907" cy="340360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The</a:t>
            </a:r>
          </a:p>
          <a:p>
            <a:pPr>
              <a:defRPr sz="5000"/>
            </a:pPr>
            <a:r>
              <a:t>matrix </a:t>
            </a:r>
            <a14:m>
              <m:oMath>
                <m:r>
                  <a:rPr xmlns:a="http://schemas.openxmlformats.org/drawingml/2006/main" sz="50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0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X</m:t>
                </m:r>
                <m:sSup>
                  <m:e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p>
                  <m:e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0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00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>
              <a:defRPr sz="5000"/>
            </a:pPr>
            <a:r>
              <a:t>way</a:t>
            </a:r>
          </a:p>
        </p:txBody>
      </p:sp>
      <p:pic>
        <p:nvPicPr>
          <p:cNvPr id="165" name="eclass_aueb_logo.png" descr="eclass_aueb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ig Data Regression"/>
          <p:cNvSpPr txBox="1"/>
          <p:nvPr>
            <p:ph type="title"/>
          </p:nvPr>
        </p:nvSpPr>
        <p:spPr>
          <a:xfrm>
            <a:off x="1473200" y="355600"/>
            <a:ext cx="21437600" cy="1497913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Big Data Regression</a:t>
            </a:r>
          </a:p>
        </p:txBody>
      </p:sp>
      <p:sp>
        <p:nvSpPr>
          <p:cNvPr id="168" name="The…"/>
          <p:cNvSpPr txBox="1"/>
          <p:nvPr/>
        </p:nvSpPr>
        <p:spPr>
          <a:xfrm>
            <a:off x="14243146" y="2027554"/>
            <a:ext cx="7199907" cy="340360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The</a:t>
            </a:r>
          </a:p>
          <a:p>
            <a:pPr>
              <a:defRPr sz="5000"/>
            </a:pPr>
            <a:r>
              <a:t>Matrix</a:t>
            </a:r>
          </a:p>
          <a:p>
            <a:pPr>
              <a:defRPr sz="5000"/>
            </a:pPr>
            <a:r>
              <a:t>Way</a:t>
            </a:r>
          </a:p>
        </p:txBody>
      </p:sp>
      <p:sp>
        <p:nvSpPr>
          <p:cNvPr id="169" name="The…"/>
          <p:cNvSpPr txBox="1"/>
          <p:nvPr/>
        </p:nvSpPr>
        <p:spPr>
          <a:xfrm>
            <a:off x="2995656" y="2027554"/>
            <a:ext cx="7199907" cy="340360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/>
            </a:pPr>
            <a:r>
              <a:t>The</a:t>
            </a:r>
          </a:p>
          <a:p>
            <a:pPr>
              <a:defRPr sz="5000"/>
            </a:pPr>
            <a:r>
              <a:t>lm + update</a:t>
            </a:r>
          </a:p>
          <a:p>
            <a:pPr>
              <a:defRPr sz="5000"/>
            </a:pPr>
            <a:r>
              <a:t>Way</a:t>
            </a:r>
          </a:p>
        </p:txBody>
      </p:sp>
      <p:pic>
        <p:nvPicPr>
          <p:cNvPr id="170" name="Screenshot 2023-06-29 at 1.00.20 AM.png" descr="Screenshot 2023-06-29 at 1.00.20 A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977" y="7068294"/>
            <a:ext cx="10533265" cy="433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3-06-29 at 1.00.58 AM.png" descr="Screenshot 2023-06-29 at 1.00.5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8322" y="7068294"/>
            <a:ext cx="5833073" cy="433380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 flipV="1">
            <a:off x="6595609" y="5507118"/>
            <a:ext cx="1" cy="1497913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73" name="Line"/>
          <p:cNvSpPr/>
          <p:nvPr/>
        </p:nvSpPr>
        <p:spPr>
          <a:xfrm flipV="1">
            <a:off x="18024858" y="5507118"/>
            <a:ext cx="1" cy="1497913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77" name="Connection Line"/>
          <p:cNvSpPr/>
          <p:nvPr/>
        </p:nvSpPr>
        <p:spPr>
          <a:xfrm>
            <a:off x="4609231" y="11545877"/>
            <a:ext cx="14764709" cy="131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0"/>
                </a:moveTo>
                <a:cubicBezTo>
                  <a:pt x="7217" y="21470"/>
                  <a:pt x="14417" y="21600"/>
                  <a:pt x="21600" y="391"/>
                </a:cubicBezTo>
              </a:path>
            </a:pathLst>
          </a:custGeom>
          <a:ln w="63500">
            <a:solidFill>
              <a:schemeClr val="accent5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5" name="="/>
          <p:cNvSpPr txBox="1"/>
          <p:nvPr/>
        </p:nvSpPr>
        <p:spPr>
          <a:xfrm>
            <a:off x="11124609" y="12523447"/>
            <a:ext cx="2134783" cy="10184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75969"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76" name="eclass_aueb_logo.png" descr="eclass_aueb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ig Data Regression"/>
          <p:cNvSpPr txBox="1"/>
          <p:nvPr>
            <p:ph type="title"/>
          </p:nvPr>
        </p:nvSpPr>
        <p:spPr>
          <a:xfrm>
            <a:off x="1473200" y="355600"/>
            <a:ext cx="21437600" cy="1498600"/>
          </a:xfrm>
          <a:prstGeom prst="rect">
            <a:avLst/>
          </a:prstGeom>
        </p:spPr>
        <p:txBody>
          <a:bodyPr/>
          <a:lstStyle>
            <a:lvl1pPr defTabSz="594360">
              <a:defRPr sz="72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lvl1pPr>
          </a:lstStyle>
          <a:p>
            <a:pPr/>
            <a:r>
              <a:t>Big Data Regression</a:t>
            </a:r>
          </a:p>
        </p:txBody>
      </p:sp>
      <p:sp>
        <p:nvSpPr>
          <p:cNvPr id="180" name="Airline dataset Model."/>
          <p:cNvSpPr txBox="1"/>
          <p:nvPr>
            <p:ph type="body" sz="quarter" idx="1"/>
          </p:nvPr>
        </p:nvSpPr>
        <p:spPr>
          <a:xfrm>
            <a:off x="1328915" y="2302205"/>
            <a:ext cx="8560461" cy="1127844"/>
          </a:xfrm>
          <a:prstGeom prst="rect">
            <a:avLst/>
          </a:prstGeom>
          <a:ln w="25400">
            <a:solidFill>
              <a:srgbClr val="ACA6A4"/>
            </a:solidFill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Airline dataset Model.</a:t>
            </a:r>
          </a:p>
        </p:txBody>
      </p:sp>
      <p:sp>
        <p:nvSpPr>
          <p:cNvPr id="181" name="Line"/>
          <p:cNvSpPr/>
          <p:nvPr/>
        </p:nvSpPr>
        <p:spPr>
          <a:xfrm>
            <a:off x="9896573" y="2866127"/>
            <a:ext cx="1911907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2" name="7129270x29 =&gt; 3018442 x6"/>
          <p:cNvSpPr txBox="1"/>
          <p:nvPr/>
        </p:nvSpPr>
        <p:spPr>
          <a:xfrm>
            <a:off x="11819157" y="2302205"/>
            <a:ext cx="8560461" cy="1127844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100"/>
            </a:lvl1pPr>
          </a:lstStyle>
          <a:p>
            <a:pPr/>
            <a:r>
              <a:t>7129270x29 =&gt; 3018442 x6</a:t>
            </a:r>
          </a:p>
        </p:txBody>
      </p:sp>
      <p:sp>
        <p:nvSpPr>
          <p:cNvPr id="191" name="Connection Line"/>
          <p:cNvSpPr/>
          <p:nvPr/>
        </p:nvSpPr>
        <p:spPr>
          <a:xfrm>
            <a:off x="11125200" y="2865120"/>
            <a:ext cx="10920730" cy="1047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84" name="Line"/>
          <p:cNvSpPr/>
          <p:nvPr/>
        </p:nvSpPr>
        <p:spPr>
          <a:xfrm>
            <a:off x="9896573" y="5057698"/>
            <a:ext cx="1911907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5000"/>
            </a:pPr>
          </a:p>
        </p:txBody>
      </p:sp>
      <p:sp>
        <p:nvSpPr>
          <p:cNvPr id="185" name="for loop with update"/>
          <p:cNvSpPr txBox="1"/>
          <p:nvPr/>
        </p:nvSpPr>
        <p:spPr>
          <a:xfrm>
            <a:off x="11819157" y="4514773"/>
            <a:ext cx="8560461" cy="108585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100"/>
            </a:pP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for</a:t>
            </a:r>
            <a:r>
              <a:t> loop with </a:t>
            </a: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update</a:t>
            </a:r>
          </a:p>
        </p:txBody>
      </p:sp>
      <p:sp>
        <p:nvSpPr>
          <p:cNvPr id="186" name="glm model using gamma family"/>
          <p:cNvSpPr txBox="1"/>
          <p:nvPr/>
        </p:nvSpPr>
        <p:spPr>
          <a:xfrm>
            <a:off x="1328915" y="4514773"/>
            <a:ext cx="8560461" cy="1085851"/>
          </a:xfrm>
          <a:prstGeom prst="rect">
            <a:avLst/>
          </a:prstGeom>
          <a:ln w="25400">
            <a:solidFill>
              <a:srgbClr val="ACA6A4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52145"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glm</a:t>
            </a:r>
            <a:r>
              <a:t> model using gamma family</a:t>
            </a:r>
          </a:p>
        </p:txBody>
      </p:sp>
      <p:sp>
        <p:nvSpPr>
          <p:cNvPr id="192" name="Connection Line"/>
          <p:cNvSpPr/>
          <p:nvPr/>
        </p:nvSpPr>
        <p:spPr>
          <a:xfrm>
            <a:off x="546100" y="3910330"/>
            <a:ext cx="11070590" cy="1146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502" y="21600"/>
                </a:lnTo>
              </a:path>
            </a:pathLst>
          </a:custGeom>
          <a:ln w="63500">
            <a:solidFill>
              <a:srgbClr val="FFFFFF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88" name="Screenshot 2023-06-29 at 1.27.52 AM.png" descr="Screenshot 2023-06-29 at 1.27.52 A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037" y="6672648"/>
            <a:ext cx="10134601" cy="497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3-06-29 at 1.28.08 AM.png" descr="Screenshot 2023-06-29 at 1.28.08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2310" y="7480358"/>
            <a:ext cx="11378924" cy="336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eclass_aueb_logo.png" descr="eclass_aueb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06000" y="190500"/>
            <a:ext cx="1651000" cy="165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Silom"/>
        <a:ea typeface="Silom"/>
        <a:cs typeface="Silom"/>
      </a:majorFont>
      <a:minorFont>
        <a:latin typeface="Silom"/>
        <a:ea typeface="Silom"/>
        <a:cs typeface="Silom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Silo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Silo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Silom"/>
        <a:ea typeface="Silom"/>
        <a:cs typeface="Silom"/>
      </a:majorFont>
      <a:minorFont>
        <a:latin typeface="Silom"/>
        <a:ea typeface="Silom"/>
        <a:cs typeface="Silom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Silo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Silo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